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7"/>
  </p:handoutMasterIdLst>
  <p:sldIdLst>
    <p:sldId id="260" r:id="rId3"/>
    <p:sldId id="257" r:id="rId4"/>
    <p:sldId id="259" r:id="rId5"/>
    <p:sldId id="258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1658539877998052"/>
          <c:w val="0.91624786788396062"/>
          <c:h val="0.64817620393599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3837</c:v>
                </c:pt>
                <c:pt idx="1">
                  <c:v>4861</c:v>
                </c:pt>
                <c:pt idx="2">
                  <c:v>12535</c:v>
                </c:pt>
                <c:pt idx="3">
                  <c:v>6332</c:v>
                </c:pt>
                <c:pt idx="4">
                  <c:v>23957</c:v>
                </c:pt>
                <c:pt idx="5">
                  <c:v>11326</c:v>
                </c:pt>
                <c:pt idx="6">
                  <c:v>36944</c:v>
                </c:pt>
                <c:pt idx="7">
                  <c:v>11174</c:v>
                </c:pt>
                <c:pt idx="8">
                  <c:v>1555</c:v>
                </c:pt>
                <c:pt idx="9">
                  <c:v>1358</c:v>
                </c:pt>
                <c:pt idx="10">
                  <c:v>16771</c:v>
                </c:pt>
                <c:pt idx="11">
                  <c:v>10138</c:v>
                </c:pt>
                <c:pt idx="12">
                  <c:v>14074</c:v>
                </c:pt>
                <c:pt idx="13">
                  <c:v>11802</c:v>
                </c:pt>
                <c:pt idx="14">
                  <c:v>2519</c:v>
                </c:pt>
                <c:pt idx="15">
                  <c:v>10513</c:v>
                </c:pt>
                <c:pt idx="16">
                  <c:v>4776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5257</c:v>
                </c:pt>
                <c:pt idx="1">
                  <c:v>6748</c:v>
                </c:pt>
                <c:pt idx="2">
                  <c:v>15589</c:v>
                </c:pt>
                <c:pt idx="3">
                  <c:v>5677</c:v>
                </c:pt>
                <c:pt idx="4">
                  <c:v>38872</c:v>
                </c:pt>
                <c:pt idx="5">
                  <c:v>13530</c:v>
                </c:pt>
                <c:pt idx="6">
                  <c:v>36505</c:v>
                </c:pt>
                <c:pt idx="7">
                  <c:v>13710</c:v>
                </c:pt>
                <c:pt idx="8">
                  <c:v>2673</c:v>
                </c:pt>
                <c:pt idx="9">
                  <c:v>2158</c:v>
                </c:pt>
                <c:pt idx="10">
                  <c:v>23411</c:v>
                </c:pt>
                <c:pt idx="11">
                  <c:v>11969</c:v>
                </c:pt>
                <c:pt idx="12">
                  <c:v>13175</c:v>
                </c:pt>
                <c:pt idx="13">
                  <c:v>10407</c:v>
                </c:pt>
                <c:pt idx="14">
                  <c:v>2667</c:v>
                </c:pt>
                <c:pt idx="15">
                  <c:v>11420</c:v>
                </c:pt>
                <c:pt idx="16">
                  <c:v>5057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81717504"/>
        <c:axId val="83099648"/>
      </c:barChart>
      <c:catAx>
        <c:axId val="81717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83099648"/>
        <c:crosses val="autoZero"/>
        <c:auto val="1"/>
        <c:lblAlgn val="ctr"/>
        <c:lblOffset val="100"/>
        <c:noMultiLvlLbl val="0"/>
      </c:catAx>
      <c:valAx>
        <c:axId val="83099648"/>
        <c:scaling>
          <c:orientation val="minMax"/>
          <c:max val="30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717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74915869562875E-2"/>
          <c:y val="0.14622885967215765"/>
          <c:w val="0.9281883106178167"/>
          <c:h val="0.61320080597105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2318</c:v>
                </c:pt>
                <c:pt idx="1">
                  <c:v>3213</c:v>
                </c:pt>
                <c:pt idx="2">
                  <c:v>5769</c:v>
                </c:pt>
                <c:pt idx="3">
                  <c:v>894</c:v>
                </c:pt>
                <c:pt idx="4">
                  <c:v>7509</c:v>
                </c:pt>
                <c:pt idx="5">
                  <c:v>4312</c:v>
                </c:pt>
                <c:pt idx="6">
                  <c:v>7156</c:v>
                </c:pt>
                <c:pt idx="7">
                  <c:v>5331</c:v>
                </c:pt>
                <c:pt idx="8">
                  <c:v>1131</c:v>
                </c:pt>
                <c:pt idx="9">
                  <c:v>1058</c:v>
                </c:pt>
                <c:pt idx="10">
                  <c:v>8135</c:v>
                </c:pt>
                <c:pt idx="11">
                  <c:v>4856</c:v>
                </c:pt>
                <c:pt idx="12">
                  <c:v>2946</c:v>
                </c:pt>
                <c:pt idx="13">
                  <c:v>3336</c:v>
                </c:pt>
                <c:pt idx="14">
                  <c:v>725</c:v>
                </c:pt>
                <c:pt idx="15">
                  <c:v>3559</c:v>
                </c:pt>
                <c:pt idx="16">
                  <c:v>1297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2026</c:v>
                </c:pt>
                <c:pt idx="1">
                  <c:v>2643</c:v>
                </c:pt>
                <c:pt idx="2">
                  <c:v>4968</c:v>
                </c:pt>
                <c:pt idx="3">
                  <c:v>833</c:v>
                </c:pt>
                <c:pt idx="4">
                  <c:v>6199</c:v>
                </c:pt>
                <c:pt idx="5">
                  <c:v>3795</c:v>
                </c:pt>
                <c:pt idx="6">
                  <c:v>5794</c:v>
                </c:pt>
                <c:pt idx="7">
                  <c:v>4441</c:v>
                </c:pt>
                <c:pt idx="8">
                  <c:v>1038</c:v>
                </c:pt>
                <c:pt idx="9">
                  <c:v>944</c:v>
                </c:pt>
                <c:pt idx="10">
                  <c:v>8189</c:v>
                </c:pt>
                <c:pt idx="11">
                  <c:v>4051</c:v>
                </c:pt>
                <c:pt idx="12">
                  <c:v>2553</c:v>
                </c:pt>
                <c:pt idx="13">
                  <c:v>2819</c:v>
                </c:pt>
                <c:pt idx="14">
                  <c:v>616</c:v>
                </c:pt>
                <c:pt idx="15">
                  <c:v>3068</c:v>
                </c:pt>
                <c:pt idx="16">
                  <c:v>1131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277824"/>
        <c:axId val="97279360"/>
      </c:barChart>
      <c:catAx>
        <c:axId val="97277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97279360"/>
        <c:crosses val="autoZero"/>
        <c:auto val="1"/>
        <c:lblAlgn val="ctr"/>
        <c:lblOffset val="100"/>
        <c:noMultiLvlLbl val="0"/>
      </c:catAx>
      <c:valAx>
        <c:axId val="97279360"/>
        <c:scaling>
          <c:orientation val="minMax"/>
          <c:max val="85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7277824"/>
        <c:crosses val="autoZero"/>
        <c:crossBetween val="between"/>
        <c:majorUnit val="1000"/>
        <c:minorUnit val="1000"/>
      </c:valAx>
    </c:plotArea>
    <c:legend>
      <c:legendPos val="b"/>
      <c:layout>
        <c:manualLayout>
          <c:xMode val="edge"/>
          <c:yMode val="edge"/>
          <c:x val="0.16078970616168095"/>
          <c:y val="6.94291543363868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915</c:v>
                </c:pt>
                <c:pt idx="1">
                  <c:v>776</c:v>
                </c:pt>
                <c:pt idx="2">
                  <c:v>5605</c:v>
                </c:pt>
                <c:pt idx="3">
                  <c:v>5005</c:v>
                </c:pt>
                <c:pt idx="4">
                  <c:v>14180</c:v>
                </c:pt>
                <c:pt idx="5">
                  <c:v>4910</c:v>
                </c:pt>
                <c:pt idx="6">
                  <c:v>26266</c:v>
                </c:pt>
                <c:pt idx="7">
                  <c:v>3597</c:v>
                </c:pt>
                <c:pt idx="8">
                  <c:v>290</c:v>
                </c:pt>
                <c:pt idx="9">
                  <c:v>176</c:v>
                </c:pt>
                <c:pt idx="10">
                  <c:v>7490</c:v>
                </c:pt>
                <c:pt idx="11">
                  <c:v>3723</c:v>
                </c:pt>
                <c:pt idx="12">
                  <c:v>9780</c:v>
                </c:pt>
                <c:pt idx="13">
                  <c:v>4637</c:v>
                </c:pt>
                <c:pt idx="14">
                  <c:v>1261</c:v>
                </c:pt>
                <c:pt idx="15">
                  <c:v>5561</c:v>
                </c:pt>
                <c:pt idx="16">
                  <c:v>1885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682</c:v>
                </c:pt>
                <c:pt idx="1">
                  <c:v>710</c:v>
                </c:pt>
                <c:pt idx="2">
                  <c:v>4722</c:v>
                </c:pt>
                <c:pt idx="3">
                  <c:v>3714</c:v>
                </c:pt>
                <c:pt idx="4">
                  <c:v>24909</c:v>
                </c:pt>
                <c:pt idx="5">
                  <c:v>4241</c:v>
                </c:pt>
                <c:pt idx="6">
                  <c:v>22038</c:v>
                </c:pt>
                <c:pt idx="7">
                  <c:v>2924</c:v>
                </c:pt>
                <c:pt idx="8">
                  <c:v>481</c:v>
                </c:pt>
                <c:pt idx="9">
                  <c:v>156</c:v>
                </c:pt>
                <c:pt idx="10">
                  <c:v>6083</c:v>
                </c:pt>
                <c:pt idx="11">
                  <c:v>2849</c:v>
                </c:pt>
                <c:pt idx="12">
                  <c:v>6991</c:v>
                </c:pt>
                <c:pt idx="13">
                  <c:v>3915</c:v>
                </c:pt>
                <c:pt idx="14">
                  <c:v>953</c:v>
                </c:pt>
                <c:pt idx="15">
                  <c:v>4604</c:v>
                </c:pt>
                <c:pt idx="16">
                  <c:v>1983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725760"/>
        <c:axId val="4748032"/>
      </c:barChart>
      <c:catAx>
        <c:axId val="472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4748032"/>
        <c:crosses val="autoZero"/>
        <c:auto val="1"/>
        <c:lblAlgn val="ctr"/>
        <c:lblOffset val="100"/>
        <c:noMultiLvlLbl val="0"/>
      </c:catAx>
      <c:valAx>
        <c:axId val="4748032"/>
        <c:scaling>
          <c:orientation val="minMax"/>
          <c:max val="27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25760"/>
        <c:crosses val="autoZero"/>
        <c:crossBetween val="between"/>
        <c:majorUnit val="6000"/>
        <c:minorUnit val="1000"/>
      </c:valAx>
    </c:plotArea>
    <c:legend>
      <c:legendPos val="b"/>
      <c:layout>
        <c:manualLayout>
          <c:xMode val="edge"/>
          <c:yMode val="edge"/>
          <c:x val="0.48991319512885667"/>
          <c:y val="6.942915433638689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604</c:v>
                </c:pt>
                <c:pt idx="1">
                  <c:v>872</c:v>
                </c:pt>
                <c:pt idx="2">
                  <c:v>1161</c:v>
                </c:pt>
                <c:pt idx="3">
                  <c:v>433</c:v>
                </c:pt>
                <c:pt idx="4">
                  <c:v>2268</c:v>
                </c:pt>
                <c:pt idx="5">
                  <c:v>2104</c:v>
                </c:pt>
                <c:pt idx="6">
                  <c:v>3522</c:v>
                </c:pt>
                <c:pt idx="7">
                  <c:v>2246</c:v>
                </c:pt>
                <c:pt idx="8">
                  <c:v>134</c:v>
                </c:pt>
                <c:pt idx="9">
                  <c:v>124</c:v>
                </c:pt>
                <c:pt idx="10">
                  <c:v>1146</c:v>
                </c:pt>
                <c:pt idx="11">
                  <c:v>1559</c:v>
                </c:pt>
                <c:pt idx="12">
                  <c:v>1348</c:v>
                </c:pt>
                <c:pt idx="13">
                  <c:v>3829</c:v>
                </c:pt>
                <c:pt idx="14">
                  <c:v>533</c:v>
                </c:pt>
                <c:pt idx="15">
                  <c:v>1393</c:v>
                </c:pt>
                <c:pt idx="16">
                  <c:v>1594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523</c:v>
                </c:pt>
                <c:pt idx="1">
                  <c:v>752</c:v>
                </c:pt>
                <c:pt idx="2">
                  <c:v>931</c:v>
                </c:pt>
                <c:pt idx="3">
                  <c:v>298</c:v>
                </c:pt>
                <c:pt idx="4">
                  <c:v>1565</c:v>
                </c:pt>
                <c:pt idx="5">
                  <c:v>1698</c:v>
                </c:pt>
                <c:pt idx="6">
                  <c:v>2879</c:v>
                </c:pt>
                <c:pt idx="7">
                  <c:v>1904</c:v>
                </c:pt>
                <c:pt idx="8">
                  <c:v>116</c:v>
                </c:pt>
                <c:pt idx="9">
                  <c:v>115</c:v>
                </c:pt>
                <c:pt idx="10">
                  <c:v>951</c:v>
                </c:pt>
                <c:pt idx="11">
                  <c:v>1019</c:v>
                </c:pt>
                <c:pt idx="12">
                  <c:v>1077</c:v>
                </c:pt>
                <c:pt idx="13">
                  <c:v>854</c:v>
                </c:pt>
                <c:pt idx="14">
                  <c:v>482</c:v>
                </c:pt>
                <c:pt idx="15">
                  <c:v>680</c:v>
                </c:pt>
                <c:pt idx="16">
                  <c:v>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6337920"/>
        <c:axId val="16352000"/>
      </c:barChart>
      <c:catAx>
        <c:axId val="16337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16352000"/>
        <c:crosses val="autoZero"/>
        <c:auto val="1"/>
        <c:lblAlgn val="ctr"/>
        <c:lblOffset val="100"/>
        <c:noMultiLvlLbl val="0"/>
      </c:catAx>
      <c:valAx>
        <c:axId val="16352000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337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37185787600661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AF508-0D80-43A5-A244-A04DAF45CD58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A371C-A8E5-4D2B-AA11-5CAABB43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95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31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22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52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97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53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23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36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41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5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24.07.2017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Общий 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имущественным налогам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61321683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2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транспортному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03907719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84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92302925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2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налогу на имущество физических лиц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54720458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5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Общий анализ недоимки  по имущественным налогам в разрезе сельских поселений</vt:lpstr>
      <vt:lpstr>Анализ недоимки по транспортному налогу   в разрезе сельских поселений</vt:lpstr>
      <vt:lpstr>Анализ недоимки по земельному налогу   в разрезе сельских поселений</vt:lpstr>
      <vt:lpstr>Анализ недоимки  по налогу на имущество физических лиц  в разрезе сельских поселений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транспортному налогу  в разрезе сельских поселений</dc:title>
  <dc:creator>feu21-02</dc:creator>
  <cp:lastModifiedBy>feu21-01</cp:lastModifiedBy>
  <cp:revision>5</cp:revision>
  <cp:lastPrinted>2017-07-24T06:47:55Z</cp:lastPrinted>
  <dcterms:created xsi:type="dcterms:W3CDTF">2017-02-13T04:48:28Z</dcterms:created>
  <dcterms:modified xsi:type="dcterms:W3CDTF">2017-07-24T06:47:59Z</dcterms:modified>
</cp:coreProperties>
</file>